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7" r:id="rId6"/>
    <p:sldId id="259" r:id="rId7"/>
    <p:sldId id="260" r:id="rId8"/>
    <p:sldId id="261" r:id="rId9"/>
    <p:sldId id="291" r:id="rId10"/>
    <p:sldId id="268" r:id="rId11"/>
    <p:sldId id="269" r:id="rId12"/>
    <p:sldId id="271" r:id="rId13"/>
    <p:sldId id="270" r:id="rId14"/>
    <p:sldId id="272" r:id="rId15"/>
    <p:sldId id="263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90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2" autoAdjust="0"/>
    <p:restoredTop sz="94638" autoAdjust="0"/>
  </p:normalViewPr>
  <p:slideViewPr>
    <p:cSldViewPr>
      <p:cViewPr>
        <p:scale>
          <a:sx n="75" d="100"/>
          <a:sy n="75" d="100"/>
        </p:scale>
        <p:origin x="-144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19A7C3-1956-4750-9732-B359B9370924}" type="datetimeFigureOut">
              <a:rPr lang="tr-TR" smtClean="0"/>
              <a:pPr/>
              <a:t>09/06/2014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C9AEB6-1E61-44EC-8DD3-5CB9E06ED66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 Başlık"/>
          <p:cNvSpPr txBox="1">
            <a:spLocks/>
          </p:cNvSpPr>
          <p:nvPr/>
        </p:nvSpPr>
        <p:spPr>
          <a:xfrm>
            <a:off x="0" y="2285992"/>
            <a:ext cx="9144000" cy="457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Resim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28802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714480" y="2786058"/>
            <a:ext cx="564357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Eczane ve Finans 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Yönetimi Sunumu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2- İTS Alım-Satımı </a:t>
            </a:r>
            <a:r>
              <a:rPr lang="tr-TR" sz="2000" b="1" dirty="0">
                <a:solidFill>
                  <a:schemeClr val="tx1"/>
                </a:solidFill>
              </a:rPr>
              <a:t>B</a:t>
            </a:r>
            <a:r>
              <a:rPr lang="tr-TR" sz="2000" b="1" dirty="0" smtClean="0">
                <a:solidFill>
                  <a:schemeClr val="tx1"/>
                </a:solidFill>
              </a:rPr>
              <a:t>ildirimi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571472" y="3214686"/>
            <a:ext cx="82153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Fatura alımında </a:t>
            </a:r>
            <a:r>
              <a:rPr lang="tr-TR" dirty="0" err="1" smtClean="0"/>
              <a:t>its</a:t>
            </a:r>
            <a:r>
              <a:rPr lang="tr-TR" dirty="0" smtClean="0"/>
              <a:t> bildir </a:t>
            </a:r>
          </a:p>
          <a:p>
            <a:endParaRPr lang="tr-TR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tr-TR" dirty="0" smtClean="0"/>
              <a:t> Toplu bir şekilde </a:t>
            </a:r>
            <a:r>
              <a:rPr lang="tr-TR" dirty="0" err="1" smtClean="0"/>
              <a:t>its</a:t>
            </a:r>
            <a:r>
              <a:rPr lang="tr-TR" dirty="0" smtClean="0"/>
              <a:t> bildir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2357422" y="4929198"/>
            <a:ext cx="6072230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Bütün alış ve satış işlemlerinizi ister anlık ister gün sonunda toplu olarak </a:t>
            </a:r>
            <a:r>
              <a:rPr lang="tr-TR" dirty="0" err="1"/>
              <a:t>its</a:t>
            </a:r>
            <a:r>
              <a:rPr lang="tr-TR" dirty="0"/>
              <a:t> ye bildirim yapılmalıdır.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2- İTS Alım-Satımı </a:t>
            </a:r>
            <a:r>
              <a:rPr lang="tr-TR" sz="2000" b="1" dirty="0">
                <a:solidFill>
                  <a:schemeClr val="tx1"/>
                </a:solidFill>
              </a:rPr>
              <a:t>B</a:t>
            </a:r>
            <a:r>
              <a:rPr lang="tr-TR" sz="2000" b="1" dirty="0" smtClean="0">
                <a:solidFill>
                  <a:schemeClr val="tx1"/>
                </a:solidFill>
              </a:rPr>
              <a:t>ildirimi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7762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Dikdörtgen"/>
          <p:cNvSpPr/>
          <p:nvPr/>
        </p:nvSpPr>
        <p:spPr>
          <a:xfrm>
            <a:off x="714348" y="2714620"/>
            <a:ext cx="2858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 Fatura alımında </a:t>
            </a:r>
            <a:r>
              <a:rPr lang="tr-TR" dirty="0" err="1" smtClean="0"/>
              <a:t>its</a:t>
            </a:r>
            <a:r>
              <a:rPr lang="tr-TR" dirty="0" smtClean="0"/>
              <a:t> bildir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2- İTS Alım-Satımı </a:t>
            </a:r>
            <a:r>
              <a:rPr lang="tr-TR" sz="2000" b="1" dirty="0">
                <a:solidFill>
                  <a:schemeClr val="tx1"/>
                </a:solidFill>
              </a:rPr>
              <a:t>B</a:t>
            </a:r>
            <a:r>
              <a:rPr lang="tr-TR" sz="2000" b="1" dirty="0" smtClean="0">
                <a:solidFill>
                  <a:schemeClr val="tx1"/>
                </a:solidFill>
              </a:rPr>
              <a:t>ildirimi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214282" y="2643182"/>
            <a:ext cx="4000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tr-TR" dirty="0" smtClean="0"/>
              <a:t>Toplu bir şekilde </a:t>
            </a:r>
            <a:r>
              <a:rPr lang="tr-TR" dirty="0" err="1" smtClean="0"/>
              <a:t>its</a:t>
            </a:r>
            <a:r>
              <a:rPr lang="tr-TR" dirty="0" smtClean="0"/>
              <a:t> bildir</a:t>
            </a:r>
            <a:endParaRPr lang="tr-TR" dirty="0"/>
          </a:p>
        </p:txBody>
      </p:sp>
      <p:pic>
        <p:nvPicPr>
          <p:cNvPr id="10" name="9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3357562"/>
            <a:ext cx="7529754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3- Karlı  ilaç alım-satımı, 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571472" y="2571744"/>
            <a:ext cx="81439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Karlı alım ve satışlar için ürünlerinizin hangi depodan ne kadar geldiği bilgisini görmeniz gerekiyor.Bunun için ilaç yerel menüsünden alış fiyatlarına bakarak </a:t>
            </a:r>
            <a:r>
              <a:rPr lang="tr-TR" dirty="0" err="1" smtClean="0"/>
              <a:t>kdv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</a:t>
            </a:r>
            <a:r>
              <a:rPr lang="tr-TR" dirty="0"/>
              <a:t>alışı ve satışı takip edebilirsiniz.</a:t>
            </a:r>
          </a:p>
        </p:txBody>
      </p:sp>
      <p:pic>
        <p:nvPicPr>
          <p:cNvPr id="13" name="12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3857628"/>
            <a:ext cx="8001056" cy="2828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4- Reçeteli veya perakende satış sonrası, karlılık miktarını ve yüzdesini görme,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642910" y="3357562"/>
            <a:ext cx="77153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	Anlık </a:t>
            </a:r>
            <a:r>
              <a:rPr lang="tr-TR" dirty="0"/>
              <a:t>kar işlemleri görülebildiği gibi sonradan da yetkilendirme dahilinde günlük yada verilen tarih aralığına göre perakende ve reçeteli satış karlılık değerleri görülebilir  ürün grup bazlı değerlendirilebilir.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357290" y="5000636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dirty="0" smtClean="0"/>
              <a:t>Satış Karlılık Raporu </a:t>
            </a:r>
          </a:p>
          <a:p>
            <a:pPr>
              <a:buFont typeface="Arial" charset="0"/>
              <a:buChar char="•"/>
            </a:pPr>
            <a:endParaRPr lang="tr-TR" dirty="0"/>
          </a:p>
          <a:p>
            <a:pPr lvl="1">
              <a:buFont typeface="Arial" charset="0"/>
              <a:buChar char="•"/>
            </a:pPr>
            <a:r>
              <a:rPr lang="tr-TR" dirty="0" smtClean="0"/>
              <a:t>Reçete Kontrol Ekranları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pic>
        <p:nvPicPr>
          <p:cNvPr id="5" name="4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71810"/>
            <a:ext cx="6072230" cy="3571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Dikdörtgen"/>
          <p:cNvSpPr/>
          <p:nvPr/>
        </p:nvSpPr>
        <p:spPr>
          <a:xfrm>
            <a:off x="642910" y="300037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spc="-150" dirty="0" smtClean="0">
                <a:latin typeface="Microsoft Sans Serif" pitchFamily="34" charset="0"/>
                <a:cs typeface="Microsoft Sans Serif" pitchFamily="34" charset="0"/>
              </a:rPr>
              <a:t>Satış Kar l ı l ı k Raporu </a:t>
            </a:r>
            <a:endParaRPr lang="tr-TR" b="1" u="sng" spc="-15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4</a:t>
            </a:r>
            <a:r>
              <a:rPr lang="tr-TR" sz="2000" b="1" dirty="0" smtClean="0">
                <a:solidFill>
                  <a:schemeClr val="tx1"/>
                </a:solidFill>
              </a:rPr>
              <a:t>- Reçeteli veya perakende satış sonrası, karlılık miktarını ve yüzdesini görme,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285720" y="3857628"/>
            <a:ext cx="2000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Kullanıcı yetkilendirme bölümünden satış karlılık raporu işaretlendiğinde raporlar bölümünde gözükür.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6" name="5 Dikdörtgen"/>
          <p:cNvSpPr/>
          <p:nvPr/>
        </p:nvSpPr>
        <p:spPr>
          <a:xfrm>
            <a:off x="642910" y="300037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spc="-150" dirty="0" smtClean="0">
                <a:latin typeface="Microsoft Sans Serif" pitchFamily="34" charset="0"/>
                <a:cs typeface="Microsoft Sans Serif" pitchFamily="34" charset="0"/>
              </a:rPr>
              <a:t>Satış Kar l ı l ı k Raporu </a:t>
            </a:r>
            <a:endParaRPr lang="tr-TR" b="1" u="sng" spc="-15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4</a:t>
            </a:r>
            <a:r>
              <a:rPr lang="tr-TR" sz="2000" b="1" dirty="0" smtClean="0">
                <a:solidFill>
                  <a:schemeClr val="tx1"/>
                </a:solidFill>
              </a:rPr>
              <a:t>- Reçeteli veya perakende satış sonrası, karlılık miktarını ve yüzdesini görme, </a:t>
            </a:r>
          </a:p>
        </p:txBody>
      </p:sp>
      <p:pic>
        <p:nvPicPr>
          <p:cNvPr id="11" name="10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429000"/>
            <a:ext cx="4786346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Dikdörtgen"/>
          <p:cNvSpPr/>
          <p:nvPr/>
        </p:nvSpPr>
        <p:spPr>
          <a:xfrm>
            <a:off x="1071538" y="6211669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	Satış </a:t>
            </a:r>
            <a:r>
              <a:rPr lang="tr-TR" dirty="0"/>
              <a:t>karlılık raporunda satış fiyatı maliyeti kar oran ve yüzde değerleri görebilirsiniz.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6" name="5 Dikdörtgen"/>
          <p:cNvSpPr/>
          <p:nvPr/>
        </p:nvSpPr>
        <p:spPr>
          <a:xfrm>
            <a:off x="642910" y="300037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spc="-150" dirty="0" smtClean="0">
                <a:latin typeface="Microsoft Sans Serif" pitchFamily="34" charset="0"/>
                <a:cs typeface="Microsoft Sans Serif" pitchFamily="34" charset="0"/>
              </a:rPr>
              <a:t>Satış Kar l ı l ı k Raporu </a:t>
            </a:r>
            <a:endParaRPr lang="tr-TR" b="1" u="sng" spc="-15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4- Reçeteli veya perakende satış sonrası, karlılık miktarını ve yüzdesini görme, </a:t>
            </a:r>
          </a:p>
        </p:txBody>
      </p:sp>
      <p:pic>
        <p:nvPicPr>
          <p:cNvPr id="12" name="11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81453"/>
            <a:ext cx="8786842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4</a:t>
            </a:r>
            <a:r>
              <a:rPr lang="tr-TR" sz="2000" b="1" dirty="0" smtClean="0">
                <a:solidFill>
                  <a:schemeClr val="tx1"/>
                </a:solidFill>
              </a:rPr>
              <a:t>- Reçeteli veya perakende satış sonrası, karlılık miktarını ve yüzdesini görme,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285720" y="6357958"/>
            <a:ext cx="821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Alt toplam alarak ürün grubu bazlı ve genel toplam bilgilerini görebilirsiniz.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3357586" cy="31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3248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6643702" y="2285992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spc="-150" dirty="0" smtClean="0">
                <a:latin typeface="Microsoft Sans Serif" pitchFamily="34" charset="0"/>
                <a:cs typeface="Microsoft Sans Serif" pitchFamily="34" charset="0"/>
              </a:rPr>
              <a:t>Satış Kar l ı l ı k Raporu </a:t>
            </a:r>
            <a:endParaRPr lang="tr-TR" b="1" u="sng" spc="-15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4</a:t>
            </a:r>
            <a:r>
              <a:rPr lang="tr-TR" sz="2000" b="1" dirty="0" smtClean="0">
                <a:solidFill>
                  <a:schemeClr val="tx1"/>
                </a:solidFill>
              </a:rPr>
              <a:t>- Reçeteli veya perakende satış sonrası, karlılık miktarını ve yüzdesini görme,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285720" y="6357958"/>
            <a:ext cx="821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Alt toplam alarak ürün grubu bazlı ve genel toplam bilgilerini görebilirsiniz.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071810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Dikdörtgen"/>
          <p:cNvSpPr/>
          <p:nvPr/>
        </p:nvSpPr>
        <p:spPr>
          <a:xfrm>
            <a:off x="6572264" y="214311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spc="-150" dirty="0" smtClean="0">
                <a:latin typeface="Microsoft Sans Serif" pitchFamily="34" charset="0"/>
                <a:cs typeface="Microsoft Sans Serif" pitchFamily="34" charset="0"/>
              </a:rPr>
              <a:t>Satış Kar l ı l ı k Raporu </a:t>
            </a:r>
            <a:endParaRPr lang="tr-TR" b="1" u="sng" spc="-15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 Başlık"/>
          <p:cNvSpPr txBox="1">
            <a:spLocks/>
          </p:cNvSpPr>
          <p:nvPr/>
        </p:nvSpPr>
        <p:spPr>
          <a:xfrm>
            <a:off x="0" y="2285992"/>
            <a:ext cx="9144000" cy="457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11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4" name="3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10" name="9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Metin kutusu"/>
          <p:cNvSpPr txBox="1"/>
          <p:nvPr/>
        </p:nvSpPr>
        <p:spPr>
          <a:xfrm>
            <a:off x="571472" y="2143116"/>
            <a:ext cx="82153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/>
              <a:t>S</a:t>
            </a:r>
            <a:r>
              <a:rPr lang="tr-TR" sz="2800" dirty="0" smtClean="0"/>
              <a:t>tok takibi ve kontrolü,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/>
              <a:t>İTS </a:t>
            </a:r>
            <a:r>
              <a:rPr lang="tr-TR" sz="2800" dirty="0"/>
              <a:t>alım-satımı bildirimi</a:t>
            </a:r>
            <a:r>
              <a:rPr lang="tr-TR" sz="2800" dirty="0" smtClean="0"/>
              <a:t>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/>
              <a:t>K</a:t>
            </a:r>
            <a:r>
              <a:rPr lang="tr-TR" sz="2800" dirty="0" smtClean="0"/>
              <a:t>arlı  ilaç alım-satımı,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800" dirty="0" smtClean="0"/>
              <a:t> Reçeteli </a:t>
            </a:r>
            <a:r>
              <a:rPr lang="tr-TR" sz="2800" dirty="0"/>
              <a:t>veya perakende satış sonrası, karlılık miktarını ve yüzdesini görme, 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4</a:t>
            </a:r>
            <a:r>
              <a:rPr lang="tr-TR" sz="2000" b="1" dirty="0" smtClean="0">
                <a:solidFill>
                  <a:schemeClr val="tx1"/>
                </a:solidFill>
              </a:rPr>
              <a:t>- Reçeteli veya perakende satış sonrası, karlılık miktarını ve yüzdesini görme, 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500034" y="3429000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Reçete </a:t>
            </a:r>
            <a:r>
              <a:rPr lang="tr-TR" dirty="0"/>
              <a:t>karını ayrıca reçete ekranlarında görünmesi istenir ise kullanıcı tanımlarından reçete karını göster kısmı hangi kullanıcıya verilecekse işaretlenmelidir.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5857884" y="2357430"/>
            <a:ext cx="307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Arial" charset="0"/>
              <a:buChar char="•"/>
            </a:pPr>
            <a:r>
              <a:rPr lang="tr-TR" b="1" dirty="0" smtClean="0"/>
              <a:t>Reçete Kontrol Ekranları</a:t>
            </a:r>
            <a:endParaRPr lang="tr-TR" b="1" dirty="0"/>
          </a:p>
        </p:txBody>
      </p:sp>
      <p:pic>
        <p:nvPicPr>
          <p:cNvPr id="13" name="12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071810"/>
            <a:ext cx="4500594" cy="357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4</a:t>
            </a:r>
            <a:r>
              <a:rPr lang="tr-TR" sz="2000" b="1" dirty="0" smtClean="0">
                <a:solidFill>
                  <a:schemeClr val="tx1"/>
                </a:solidFill>
              </a:rPr>
              <a:t>- Reçeteli veya perakende satış sonrası, karlılık miktarını ve yüzdesini görme, 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5857884" y="2357430"/>
            <a:ext cx="307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Arial" charset="0"/>
              <a:buChar char="•"/>
            </a:pPr>
            <a:r>
              <a:rPr lang="tr-TR" b="1" dirty="0" smtClean="0"/>
              <a:t>Reçete Kontrol Ekranları</a:t>
            </a:r>
            <a:endParaRPr lang="tr-TR" b="1" dirty="0"/>
          </a:p>
        </p:txBody>
      </p:sp>
      <p:sp>
        <p:nvSpPr>
          <p:cNvPr id="10" name="9 Dikdörtgen"/>
          <p:cNvSpPr/>
          <p:nvPr/>
        </p:nvSpPr>
        <p:spPr>
          <a:xfrm>
            <a:off x="571472" y="592933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Daha sonrasında reçete seçim penceresinde reçete yada reçeteler işaretlenerek toplam  reçete karlılıkları görülebilir.</a:t>
            </a:r>
          </a:p>
        </p:txBody>
      </p:sp>
      <p:pic>
        <p:nvPicPr>
          <p:cNvPr id="14" name="13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8353425" cy="28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2" name="11 Dikdörtgen"/>
          <p:cNvSpPr/>
          <p:nvPr/>
        </p:nvSpPr>
        <p:spPr>
          <a:xfrm>
            <a:off x="5857884" y="2357430"/>
            <a:ext cx="307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Arial" charset="0"/>
              <a:buChar char="•"/>
            </a:pPr>
            <a:r>
              <a:rPr lang="tr-TR" b="1" dirty="0" smtClean="0"/>
              <a:t>Reçete Kontrol Ekranları</a:t>
            </a:r>
            <a:endParaRPr lang="tr-TR" b="1" dirty="0"/>
          </a:p>
        </p:txBody>
      </p:sp>
      <p:sp>
        <p:nvSpPr>
          <p:cNvPr id="10" name="9 Dikdörtgen"/>
          <p:cNvSpPr/>
          <p:nvPr/>
        </p:nvSpPr>
        <p:spPr>
          <a:xfrm>
            <a:off x="571472" y="592933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Daha sonrasında reçete seçim penceresinde reçete yada reçeteler işaretlenerek toplam  reçete karlılıkları görülebilir.</a:t>
            </a:r>
          </a:p>
        </p:txBody>
      </p:sp>
      <p:pic>
        <p:nvPicPr>
          <p:cNvPr id="14" name="13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8353425" cy="2866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</a:rPr>
              <a:t>4</a:t>
            </a:r>
            <a:r>
              <a:rPr lang="tr-TR" sz="2000" b="1" dirty="0" smtClean="0">
                <a:solidFill>
                  <a:schemeClr val="tx1"/>
                </a:solidFill>
              </a:rPr>
              <a:t>- Reçeteli veya perakende satış sonrası, karlılık miktarını ve yüzdesini görme,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5. nakit ve kredi kartı rakamlarının kasa ile mutabakatı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428596" y="314324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Perakende </a:t>
            </a:r>
            <a:r>
              <a:rPr lang="tr-TR" dirty="0"/>
              <a:t>satışlar yapılan </a:t>
            </a:r>
            <a:r>
              <a:rPr lang="tr-TR" dirty="0" smtClean="0"/>
              <a:t>ıskontolar </a:t>
            </a:r>
            <a:r>
              <a:rPr lang="tr-TR" dirty="0"/>
              <a:t>,  reçetenin hasta tipine göre hastadan alınan kısımları , nakit tahsilat ve ödemeler kasaya yansımaktadır. Kasa raporunda alt toplamlarından işlem detayları görülebilir.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2500298" y="450057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u="sng" dirty="0" smtClean="0"/>
              <a:t>Kasa Raporu </a:t>
            </a:r>
            <a:endParaRPr lang="tr-TR" sz="2800" b="1" u="sng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500034" y="557214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Genel olarak yapılan tüm işlemlerden sonra kasaya aktarılan tutarların tutulduğu rapor edildiği kısımdır.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5. nakit ve kredi kartı rakamlarının kasa ile mutabakatı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5000596" y="242886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u="sng" dirty="0" smtClean="0"/>
              <a:t>Kasa Raporu </a:t>
            </a:r>
            <a:endParaRPr lang="tr-TR" sz="2800" b="1" u="sng" dirty="0"/>
          </a:p>
        </p:txBody>
      </p:sp>
      <p:pic>
        <p:nvPicPr>
          <p:cNvPr id="9" name="8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143248"/>
            <a:ext cx="6429420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Dikdörtgen"/>
          <p:cNvSpPr/>
          <p:nvPr/>
        </p:nvSpPr>
        <p:spPr>
          <a:xfrm>
            <a:off x="428596" y="607220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* Poslar hesabına yapılan işlemler kasa raporunda kredili satışlar bölümünden görülüp takip edilebilir.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6. </a:t>
            </a:r>
            <a:r>
              <a:rPr lang="tr-TR" sz="2000" b="1" dirty="0" err="1" smtClean="0">
                <a:solidFill>
                  <a:schemeClr val="tx1"/>
                </a:solidFill>
              </a:rPr>
              <a:t>Miad</a:t>
            </a:r>
            <a:r>
              <a:rPr lang="tr-TR" sz="2000" b="1" dirty="0" smtClean="0">
                <a:solidFill>
                  <a:schemeClr val="tx1"/>
                </a:solidFill>
              </a:rPr>
              <a:t> sorununu minimuma indirme,</a:t>
            </a:r>
          </a:p>
        </p:txBody>
      </p:sp>
      <p:sp>
        <p:nvSpPr>
          <p:cNvPr id="6" name="5 Dikdörtgen"/>
          <p:cNvSpPr/>
          <p:nvPr/>
        </p:nvSpPr>
        <p:spPr>
          <a:xfrm>
            <a:off x="500034" y="3143248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	Depolardan </a:t>
            </a:r>
            <a:r>
              <a:rPr lang="tr-TR" dirty="0" smtClean="0"/>
              <a:t>yakın </a:t>
            </a:r>
            <a:r>
              <a:rPr lang="tr-TR" dirty="0" err="1" smtClean="0"/>
              <a:t>miadlı</a:t>
            </a:r>
            <a:r>
              <a:rPr lang="tr-TR" dirty="0" smtClean="0"/>
              <a:t> ilaç gelmesini engellemek için kullanıcı tanımlarında fatura aktarırken size yakın </a:t>
            </a:r>
            <a:r>
              <a:rPr lang="tr-TR" dirty="0" err="1" smtClean="0"/>
              <a:t>miadlı</a:t>
            </a:r>
            <a:r>
              <a:rPr lang="tr-TR" dirty="0" smtClean="0"/>
              <a:t> ilaç gelmiş ise uyarı verir ve istenir ise faturadan alış iadeye aktarabiliriz.</a:t>
            </a:r>
            <a:endParaRPr lang="tr-TR" dirty="0"/>
          </a:p>
        </p:txBody>
      </p:sp>
      <p:pic>
        <p:nvPicPr>
          <p:cNvPr id="9" name="8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596" y="2714620"/>
            <a:ext cx="4143404" cy="414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6. </a:t>
            </a:r>
            <a:r>
              <a:rPr lang="tr-TR" sz="2000" b="1" dirty="0" err="1" smtClean="0">
                <a:solidFill>
                  <a:schemeClr val="tx1"/>
                </a:solidFill>
              </a:rPr>
              <a:t>Miad</a:t>
            </a:r>
            <a:r>
              <a:rPr lang="tr-TR" sz="2000" b="1" dirty="0" smtClean="0">
                <a:solidFill>
                  <a:schemeClr val="tx1"/>
                </a:solidFill>
              </a:rPr>
              <a:t> sorununu minimuma indirme,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142844" y="3786190"/>
            <a:ext cx="2500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Satış esnasında ise satış yaparken  ilacın daha yakın </a:t>
            </a:r>
            <a:r>
              <a:rPr lang="tr-TR" dirty="0" err="1" smtClean="0"/>
              <a:t>miad</a:t>
            </a:r>
            <a:r>
              <a:rPr lang="tr-TR" dirty="0" smtClean="0"/>
              <a:t>  varsa  uyarması için eczane tanımlarından daha yakın </a:t>
            </a:r>
            <a:r>
              <a:rPr lang="tr-TR" dirty="0" err="1" smtClean="0"/>
              <a:t>miad</a:t>
            </a:r>
            <a:r>
              <a:rPr lang="tr-TR" dirty="0" smtClean="0"/>
              <a:t> varsa uyarsını işaretleyebilirsiniz.</a:t>
            </a:r>
            <a:endParaRPr lang="tr-TR" dirty="0"/>
          </a:p>
        </p:txBody>
      </p:sp>
      <p:pic>
        <p:nvPicPr>
          <p:cNvPr id="12" name="11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143248"/>
            <a:ext cx="6143668" cy="350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7</a:t>
            </a:r>
            <a:r>
              <a:rPr lang="tr-TR" sz="2000" b="1" dirty="0" smtClean="0">
                <a:solidFill>
                  <a:schemeClr val="tx1"/>
                </a:solidFill>
              </a:rPr>
              <a:t>.  </a:t>
            </a:r>
            <a:r>
              <a:rPr lang="tr-TR" sz="2000" b="1" dirty="0" smtClean="0">
                <a:solidFill>
                  <a:schemeClr val="tx1"/>
                </a:solidFill>
              </a:rPr>
              <a:t>Envanter  ve Kar – Zarar Analizi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42844" y="3071810"/>
            <a:ext cx="4643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	Envanterde </a:t>
            </a:r>
            <a:r>
              <a:rPr lang="tr-TR" dirty="0"/>
              <a:t>verilen tarih itibari ile elinizdeki stok miktarını </a:t>
            </a:r>
            <a:r>
              <a:rPr lang="tr-TR" i="1" dirty="0"/>
              <a:t>farklı  maliyet tiplerine  </a:t>
            </a:r>
            <a:r>
              <a:rPr lang="tr-TR" dirty="0"/>
              <a:t>farklı ürün gruplarına ve </a:t>
            </a:r>
            <a:r>
              <a:rPr lang="tr-TR" dirty="0" err="1"/>
              <a:t>kdv</a:t>
            </a:r>
            <a:r>
              <a:rPr lang="tr-TR" dirty="0"/>
              <a:t> oranlarına göre listeletebilirsiniz.</a:t>
            </a:r>
          </a:p>
          <a:p>
            <a:pPr>
              <a:lnSpc>
                <a:spcPct val="150000"/>
              </a:lnSpc>
            </a:pPr>
            <a:r>
              <a:rPr lang="tr-TR" dirty="0"/>
              <a:t>Alt toplam ile de </a:t>
            </a:r>
            <a:r>
              <a:rPr lang="tr-TR" dirty="0" err="1"/>
              <a:t>kdvli</a:t>
            </a:r>
            <a:r>
              <a:rPr lang="tr-TR" dirty="0"/>
              <a:t> ve </a:t>
            </a:r>
            <a:r>
              <a:rPr lang="tr-TR" dirty="0" err="1"/>
              <a:t>kdv</a:t>
            </a:r>
            <a:r>
              <a:rPr lang="tr-TR" dirty="0"/>
              <a:t> siz satış fiyatından toplamını görüp  , </a:t>
            </a:r>
            <a:r>
              <a:rPr lang="tr-TR" dirty="0" err="1"/>
              <a:t>kdvsiz</a:t>
            </a:r>
            <a:r>
              <a:rPr lang="tr-TR" dirty="0"/>
              <a:t> satış fiyatı ile </a:t>
            </a:r>
            <a:r>
              <a:rPr lang="tr-TR" dirty="0" err="1"/>
              <a:t>kdv</a:t>
            </a:r>
            <a:r>
              <a:rPr lang="tr-TR" dirty="0"/>
              <a:t> siz alış fiyatı arasındaki fark tutarlarını görebilirsiniz.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43248"/>
            <a:ext cx="4143404" cy="331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7</a:t>
            </a:r>
            <a:r>
              <a:rPr lang="tr-TR" sz="2000" b="1" dirty="0" smtClean="0">
                <a:solidFill>
                  <a:schemeClr val="tx1"/>
                </a:solidFill>
              </a:rPr>
              <a:t>.  </a:t>
            </a:r>
            <a:r>
              <a:rPr lang="tr-TR" sz="2000" b="1" dirty="0" smtClean="0">
                <a:solidFill>
                  <a:schemeClr val="tx1"/>
                </a:solidFill>
              </a:rPr>
              <a:t>Envanter  ve Kar – Zarar Analizi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285720" y="3500438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Kullanıcı yetkilendirme kısmından kar /zarar analizi  kısmına yetki verildiğinde  analizler penceresinde kar/zarar analizi kısmından görebiliriz.</a:t>
            </a:r>
          </a:p>
        </p:txBody>
      </p:sp>
      <p:pic>
        <p:nvPicPr>
          <p:cNvPr id="10" name="9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000372"/>
            <a:ext cx="5250545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7</a:t>
            </a:r>
            <a:r>
              <a:rPr lang="tr-TR" sz="2000" b="1" dirty="0" smtClean="0">
                <a:solidFill>
                  <a:schemeClr val="tx1"/>
                </a:solidFill>
              </a:rPr>
              <a:t>.  </a:t>
            </a:r>
            <a:r>
              <a:rPr lang="tr-TR" sz="2000" b="1" dirty="0" smtClean="0">
                <a:solidFill>
                  <a:schemeClr val="tx1"/>
                </a:solidFill>
              </a:rPr>
              <a:t>Envanter  ve Kar – Zarar Analizi 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285720" y="2928934"/>
            <a:ext cx="864399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 Kar/Zarar Analizi belirli iki tarih aralığında eczanedeki tüm ekonomik kaynaklardaki değişimlerden oluşan bir tablodur. Verilen tarih aralığında Eczane'de yapılan hareketler sonucunda (alışlar, satışlar, giderler) oluşan Net kar'ı yada Zarar'ı  </a:t>
            </a:r>
            <a:r>
              <a:rPr lang="tr-TR" dirty="0" err="1"/>
              <a:t>veEczanede'ki</a:t>
            </a:r>
            <a:r>
              <a:rPr lang="tr-TR" dirty="0"/>
              <a:t> stok Artışı yada Azalışı olmak üzere iki sonuç verir.  Ayrıca bu  sonuçlara göre olası durumlar hakkında yorumlar üretir. </a:t>
            </a:r>
          </a:p>
        </p:txBody>
      </p:sp>
      <p:pic>
        <p:nvPicPr>
          <p:cNvPr id="13" name="12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32" y="5038725"/>
            <a:ext cx="585787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71472" y="2285993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tr-TR" sz="2800" dirty="0" smtClean="0"/>
              <a:t>5. </a:t>
            </a:r>
            <a:r>
              <a:rPr lang="tr-TR" sz="2800" dirty="0" smtClean="0"/>
              <a:t>Nakit </a:t>
            </a:r>
            <a:r>
              <a:rPr lang="tr-TR" sz="2800" dirty="0" smtClean="0"/>
              <a:t>ve kredi kartı rakamlarının kasa ile mutabakatı </a:t>
            </a:r>
          </a:p>
          <a:p>
            <a:pPr marL="514350" indent="-514350">
              <a:lnSpc>
                <a:spcPct val="150000"/>
              </a:lnSpc>
            </a:pPr>
            <a:r>
              <a:rPr lang="tr-TR" sz="2800" dirty="0" smtClean="0"/>
              <a:t>6. </a:t>
            </a:r>
            <a:r>
              <a:rPr lang="tr-TR" sz="2800" dirty="0" err="1" smtClean="0"/>
              <a:t>M</a:t>
            </a:r>
            <a:r>
              <a:rPr lang="tr-TR" sz="2800" dirty="0" err="1" smtClean="0"/>
              <a:t>iad</a:t>
            </a:r>
            <a:r>
              <a:rPr lang="tr-TR" sz="2800" dirty="0" smtClean="0"/>
              <a:t> </a:t>
            </a:r>
            <a:r>
              <a:rPr lang="tr-TR" sz="2800" dirty="0" smtClean="0"/>
              <a:t>sorununu minimuma indirme,</a:t>
            </a:r>
          </a:p>
          <a:p>
            <a:pPr marL="514350" indent="-514350">
              <a:lnSpc>
                <a:spcPct val="150000"/>
              </a:lnSpc>
              <a:buAutoNum type="arabicPeriod" startAt="7"/>
            </a:pPr>
            <a:r>
              <a:rPr lang="tr-TR" sz="2800" dirty="0" smtClean="0"/>
              <a:t>Aylık </a:t>
            </a:r>
            <a:r>
              <a:rPr lang="tr-TR" sz="2800" dirty="0" smtClean="0"/>
              <a:t>kar-zarar görme sayesinde sağlıklı bir finans sistemi kurma. ( Kar – Zarar Analizi </a:t>
            </a:r>
            <a:r>
              <a:rPr lang="tr-TR" sz="2800" dirty="0" smtClean="0"/>
              <a:t>)</a:t>
            </a:r>
          </a:p>
          <a:p>
            <a:pPr marL="514350" indent="-514350">
              <a:lnSpc>
                <a:spcPct val="150000"/>
              </a:lnSpc>
              <a:buAutoNum type="arabicPeriod" startAt="7"/>
            </a:pPr>
            <a:r>
              <a:rPr lang="tr-TR" sz="2800" dirty="0" smtClean="0"/>
              <a:t>Cep Rapor Uygulaması </a:t>
            </a:r>
            <a:endParaRPr lang="tr-TR" sz="2800" dirty="0" smtClean="0"/>
          </a:p>
        </p:txBody>
      </p:sp>
      <p:grpSp>
        <p:nvGrpSpPr>
          <p:cNvPr id="6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8</a:t>
            </a:r>
            <a:r>
              <a:rPr lang="tr-TR" sz="2000" b="1" dirty="0" smtClean="0">
                <a:solidFill>
                  <a:schemeClr val="tx1"/>
                </a:solidFill>
              </a:rPr>
              <a:t>.  Cep Rapor Uygulaması </a:t>
            </a:r>
            <a:endParaRPr lang="tr-TR" sz="2000" b="1" dirty="0" smtClean="0">
              <a:solidFill>
                <a:schemeClr val="tx1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571472" y="3286124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	Bayt </a:t>
            </a:r>
            <a:r>
              <a:rPr lang="tr-TR" dirty="0" smtClean="0"/>
              <a:t>Eczane Programı içindeki kasa raporunun akıllı cep telefonlarıyla uzaktan ulaşılması ve raporlanması </a:t>
            </a:r>
            <a:r>
              <a:rPr lang="tr-TR" dirty="0" smtClean="0"/>
              <a:t>amacıyla </a:t>
            </a:r>
            <a:r>
              <a:rPr lang="tr-TR" dirty="0" err="1" smtClean="0"/>
              <a:t>android</a:t>
            </a:r>
            <a:r>
              <a:rPr lang="tr-TR" dirty="0" smtClean="0"/>
              <a:t> cihazlarınız için yapılmış cep telefonu uygulamamızdır.</a:t>
            </a:r>
          </a:p>
          <a:p>
            <a:endParaRPr lang="tr-TR" dirty="0"/>
          </a:p>
        </p:txBody>
      </p:sp>
      <p:pic>
        <p:nvPicPr>
          <p:cNvPr id="1026" name="Picture 2" descr="\\mustafa\androidrapor\2014-02-25-13-46-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928934"/>
            <a:ext cx="3510851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8</a:t>
            </a:r>
            <a:r>
              <a:rPr lang="tr-TR" sz="2000" b="1" dirty="0" smtClean="0">
                <a:solidFill>
                  <a:schemeClr val="tx1"/>
                </a:solidFill>
              </a:rPr>
              <a:t>.  Cep Rapor Uygulaması </a:t>
            </a:r>
            <a:endParaRPr lang="tr-TR" sz="20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\\mustafa\androidrapor\2014-02-25-13-39-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786215" cy="4286280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642910" y="3500438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Kasanızla ilgili bilgilerini eczanenizde olmasanız bile internet  aracılığıyla </a:t>
            </a:r>
            <a:r>
              <a:rPr lang="tr-TR" sz="2400" i="1" u="sng" dirty="0" smtClean="0"/>
              <a:t>anlık olarak </a:t>
            </a:r>
            <a:r>
              <a:rPr lang="tr-TR" sz="2400" dirty="0" smtClean="0"/>
              <a:t>kasa bilgilerinize ulaşabilirsiniz.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0" y="1928802"/>
            <a:ext cx="4929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</a:rPr>
              <a:t>8</a:t>
            </a:r>
            <a:r>
              <a:rPr lang="tr-TR" sz="2000" b="1" dirty="0" smtClean="0">
                <a:solidFill>
                  <a:schemeClr val="tx1"/>
                </a:solidFill>
              </a:rPr>
              <a:t>.  Cep Rapor Uygulaması </a:t>
            </a:r>
            <a:endParaRPr lang="tr-TR" sz="2000" b="1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 descr="\\mustafa\androidrapor\2014-02-25-13-4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3429024" cy="350046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43116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kutusu"/>
          <p:cNvSpPr txBox="1"/>
          <p:nvPr/>
        </p:nvSpPr>
        <p:spPr>
          <a:xfrm>
            <a:off x="5000628" y="542926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Gün ve Hareket bazlı raporlama seçenekleri.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1- Stok takibi ve kontrolü,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500034" y="3143248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Sağlıklı stok takibi için bütün giriş ve çıkışların programa işlenmesi gerekmektedir. </a:t>
            </a:r>
            <a:r>
              <a:rPr lang="tr-TR" sz="2400" dirty="0" smtClean="0"/>
              <a:t>Kare kodlu ilaçlarda,  kare kodsuz </a:t>
            </a:r>
            <a:r>
              <a:rPr lang="tr-TR" sz="2400" dirty="0"/>
              <a:t>çıkışlar yapılmamalıdır</a:t>
            </a:r>
            <a:r>
              <a:rPr lang="tr-TR" sz="2400" dirty="0" smtClean="0"/>
              <a:t>.  E-fatura işlemleri aksatılmadan yapılmalıdır.  </a:t>
            </a:r>
            <a:r>
              <a:rPr lang="tr-TR" sz="2400" dirty="0" err="1" smtClean="0"/>
              <a:t>Min</a:t>
            </a:r>
            <a:r>
              <a:rPr lang="tr-TR" sz="2400" dirty="0" smtClean="0"/>
              <a:t> </a:t>
            </a:r>
            <a:r>
              <a:rPr lang="tr-TR" sz="2400" dirty="0"/>
              <a:t>ve </a:t>
            </a:r>
            <a:r>
              <a:rPr lang="tr-TR" sz="2400" dirty="0" err="1"/>
              <a:t>Max</a:t>
            </a:r>
            <a:r>
              <a:rPr lang="tr-TR" sz="2400" dirty="0"/>
              <a:t> değerler verilerek stok miktarlarını takip </a:t>
            </a:r>
            <a:r>
              <a:rPr lang="tr-TR" sz="2400" dirty="0" smtClean="0"/>
              <a:t>edebilirsiniz</a:t>
            </a: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1-Stok takibi ve kontrolü,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30919"/>
            <a:ext cx="5072098" cy="322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429156" cy="286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592935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00438"/>
            <a:ext cx="48185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1-Stok takibi ve kontrolü,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5" name="4 Dikdörtgen"/>
          <p:cNvSpPr/>
          <p:nvPr/>
        </p:nvSpPr>
        <p:spPr>
          <a:xfrm>
            <a:off x="285720" y="2857496"/>
            <a:ext cx="3643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Stok kontrolü için </a:t>
            </a:r>
            <a:r>
              <a:rPr lang="tr-TR" sz="2400" dirty="0" smtClean="0"/>
              <a:t>ayrıca stok </a:t>
            </a:r>
            <a:r>
              <a:rPr lang="tr-TR" sz="2400" dirty="0"/>
              <a:t>aylık raporlardan faydalanabilirsiniz. Kullanıcı yetkilendirme kısmından stok aylık raporunu   işaretleyip raporlar bölümünde çıkmasını sağlayabilirsiniz.</a:t>
            </a:r>
          </a:p>
        </p:txBody>
      </p:sp>
      <p:pic>
        <p:nvPicPr>
          <p:cNvPr id="6" name="5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143116"/>
            <a:ext cx="4929222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1-Stok takibi ve kontrolü,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pic>
        <p:nvPicPr>
          <p:cNvPr id="5" name="4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496"/>
            <a:ext cx="714375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Dikdörtgen"/>
          <p:cNvSpPr/>
          <p:nvPr/>
        </p:nvSpPr>
        <p:spPr>
          <a:xfrm>
            <a:off x="928662" y="4714884"/>
            <a:ext cx="7215238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tr-TR" sz="2400" dirty="0" smtClean="0"/>
              <a:t>	İlaç </a:t>
            </a:r>
            <a:r>
              <a:rPr lang="tr-TR" sz="2400" dirty="0"/>
              <a:t>bazlı  stok kartından ürünün aylık raporundan giriş çıkışlar takip edilebilir. Ürünler listesinden elinizdeki miktarları kontrol edebilirsiniz.</a:t>
            </a:r>
          </a:p>
        </p:txBody>
      </p:sp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1-Stok takibi ve kontrolü,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"/>
          <p:cNvGrpSpPr/>
          <p:nvPr/>
        </p:nvGrpSpPr>
        <p:grpSpPr>
          <a:xfrm>
            <a:off x="0" y="0"/>
            <a:ext cx="9144000" cy="1928802"/>
            <a:chOff x="0" y="0"/>
            <a:chExt cx="9144000" cy="1928802"/>
          </a:xfrm>
        </p:grpSpPr>
        <p:pic>
          <p:nvPicPr>
            <p:cNvPr id="7" name="6 Resim" descr="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1928802"/>
            </a:xfrm>
            <a:prstGeom prst="rect">
              <a:avLst/>
            </a:prstGeom>
          </p:spPr>
        </p:pic>
        <p:sp>
          <p:nvSpPr>
            <p:cNvPr id="8" name="7 Metin kutusu"/>
            <p:cNvSpPr txBox="1"/>
            <p:nvPr/>
          </p:nvSpPr>
          <p:spPr>
            <a:xfrm>
              <a:off x="4643438" y="1214422"/>
              <a:ext cx="4500562" cy="55399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Eczane ve Finans Yönetimi</a:t>
              </a:r>
            </a:p>
          </p:txBody>
        </p:sp>
      </p:grpSp>
      <p:sp>
        <p:nvSpPr>
          <p:cNvPr id="9" name="8 Dikdörtgen"/>
          <p:cNvSpPr/>
          <p:nvPr/>
        </p:nvSpPr>
        <p:spPr>
          <a:xfrm>
            <a:off x="0" y="1928802"/>
            <a:ext cx="49291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tx1"/>
                </a:solidFill>
              </a:rPr>
              <a:t>1-Stok takibi ve kontrolü,</a:t>
            </a:r>
          </a:p>
        </p:txBody>
      </p:sp>
      <p:pic>
        <p:nvPicPr>
          <p:cNvPr id="10" name="9 Resim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5543555" cy="3812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Dikdörtgen"/>
          <p:cNvSpPr/>
          <p:nvPr/>
        </p:nvSpPr>
        <p:spPr>
          <a:xfrm>
            <a:off x="357158" y="3429000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	İlaç </a:t>
            </a:r>
            <a:r>
              <a:rPr lang="tr-TR" dirty="0" smtClean="0"/>
              <a:t>bazlı  stok kartından ürünün aylık raporundan giriş çıkışlar takip edilebilir. Ürünler listesinden elinizdeki miktarları kontrol edebilirsiniz.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464</TotalTime>
  <Words>827</Words>
  <Application>Microsoft Office PowerPoint</Application>
  <PresentationFormat>Ekran Gösterisi (4:3)</PresentationFormat>
  <Paragraphs>113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Sevinç</dc:creator>
  <cp:lastModifiedBy>Sevinç</cp:lastModifiedBy>
  <cp:revision>52</cp:revision>
  <dcterms:created xsi:type="dcterms:W3CDTF">2014-06-06T07:04:43Z</dcterms:created>
  <dcterms:modified xsi:type="dcterms:W3CDTF">2014-06-09T08:18:49Z</dcterms:modified>
</cp:coreProperties>
</file>